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9" r:id="rId5"/>
    <p:sldId id="270" r:id="rId6"/>
    <p:sldId id="271" r:id="rId7"/>
    <p:sldId id="273" r:id="rId8"/>
    <p:sldId id="274" r:id="rId9"/>
    <p:sldId id="275" r:id="rId10"/>
    <p:sldId id="276" r:id="rId11"/>
    <p:sldId id="280" r:id="rId12"/>
    <p:sldId id="279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2024-54C0-4BCF-A83F-E9FEC4CDF75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A94-39AF-4418-9F57-87FA165B8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2024-54C0-4BCF-A83F-E9FEC4CDF75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A94-39AF-4418-9F57-87FA165B8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2024-54C0-4BCF-A83F-E9FEC4CDF75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A94-39AF-4418-9F57-87FA165B8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2024-54C0-4BCF-A83F-E9FEC4CDF75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A94-39AF-4418-9F57-87FA165B8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2024-54C0-4BCF-A83F-E9FEC4CDF75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A94-39AF-4418-9F57-87FA165B8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2024-54C0-4BCF-A83F-E9FEC4CDF75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A94-39AF-4418-9F57-87FA165B8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2024-54C0-4BCF-A83F-E9FEC4CDF75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A94-39AF-4418-9F57-87FA165B8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2024-54C0-4BCF-A83F-E9FEC4CDF75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A94-39AF-4418-9F57-87FA165B8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2024-54C0-4BCF-A83F-E9FEC4CDF75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A94-39AF-4418-9F57-87FA165B8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2024-54C0-4BCF-A83F-E9FEC4CDF75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A94-39AF-4418-9F57-87FA165B8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2024-54C0-4BCF-A83F-E9FEC4CDF75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2A94-39AF-4418-9F57-87FA165B8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2024-54C0-4BCF-A83F-E9FEC4CDF75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72A94-39AF-4418-9F57-87FA165B8E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youtu.be/mOSpRzW2i_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outu.be/5O-wAYKBBS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gency FB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gency FB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gency FB" pitchFamily="34" charset="0"/>
              </a:rPr>
              <a:t>The Structure &amp; Composition of The Earth</a:t>
            </a:r>
            <a:endParaRPr lang="en-US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590800"/>
            <a:ext cx="7793183" cy="4114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2800" b="1" u="sng" dirty="0" smtClean="0">
                <a:latin typeface="Arial"/>
                <a:cs typeface="Arial"/>
              </a:rPr>
              <a:t>Earth’s Layers Based on Mechanical Properties</a:t>
            </a:r>
            <a:endParaRPr lang="en-US" sz="2800" b="1" u="sng" dirty="0">
              <a:latin typeface="Arial"/>
              <a:cs typeface="Arial"/>
            </a:endParaRPr>
          </a:p>
          <a:p>
            <a:r>
              <a:rPr lang="en-US" sz="2400" dirty="0" smtClean="0"/>
              <a:t>•</a:t>
            </a:r>
            <a:r>
              <a:rPr lang="en-US" sz="2400" b="1" i="1" dirty="0"/>
              <a:t>Lithosphere</a:t>
            </a:r>
            <a:r>
              <a:rPr lang="en-US" sz="2400" dirty="0"/>
              <a:t> </a:t>
            </a:r>
            <a:r>
              <a:rPr lang="en-US" sz="2400" dirty="0" smtClean="0"/>
              <a:t>– brittle, </a:t>
            </a:r>
            <a:r>
              <a:rPr lang="en-US" sz="2400" dirty="0"/>
              <a:t>non-flowing, rigid </a:t>
            </a:r>
            <a:r>
              <a:rPr lang="en-US" sz="2400" dirty="0" smtClean="0"/>
              <a:t>material </a:t>
            </a:r>
            <a:r>
              <a:rPr lang="en-US" sz="2400" dirty="0"/>
              <a:t>(</a:t>
            </a:r>
            <a:r>
              <a:rPr lang="en-US" sz="2400" dirty="0" smtClean="0"/>
              <a:t>tectonic plates) </a:t>
            </a:r>
            <a:endParaRPr lang="en-US" sz="2400" dirty="0"/>
          </a:p>
          <a:p>
            <a:r>
              <a:rPr lang="en-US" sz="2400" dirty="0" smtClean="0"/>
              <a:t>–2 </a:t>
            </a:r>
            <a:r>
              <a:rPr lang="en-US" sz="2400" dirty="0"/>
              <a:t>components: crust and upper mantle. </a:t>
            </a:r>
          </a:p>
          <a:p>
            <a:r>
              <a:rPr lang="en-US" sz="2400" dirty="0"/>
              <a:t>•</a:t>
            </a:r>
            <a:r>
              <a:rPr lang="en-US" sz="2400" b="1" i="1" dirty="0"/>
              <a:t>Asthenosphere</a:t>
            </a:r>
            <a:r>
              <a:rPr lang="en-US" sz="2400" dirty="0"/>
              <a:t> – The </a:t>
            </a:r>
            <a:r>
              <a:rPr lang="en-US" sz="2400" dirty="0" smtClean="0"/>
              <a:t>ductile solid – “lubricant” for plates to slide over</a:t>
            </a:r>
            <a:endParaRPr lang="en-US" sz="2400" dirty="0"/>
          </a:p>
          <a:p>
            <a:r>
              <a:rPr lang="en-US" sz="2400" dirty="0"/>
              <a:t>–Shallower under oceanic </a:t>
            </a:r>
            <a:r>
              <a:rPr lang="en-US" sz="2400" dirty="0" smtClean="0"/>
              <a:t>lithosphere </a:t>
            </a:r>
            <a:endParaRPr lang="en-US" sz="2400" dirty="0"/>
          </a:p>
          <a:p>
            <a:r>
              <a:rPr lang="en-US" sz="2400" dirty="0"/>
              <a:t>–Deeper under continental </a:t>
            </a:r>
            <a:r>
              <a:rPr lang="en-US" sz="2400" dirty="0" smtClean="0"/>
              <a:t>lithosphere </a:t>
            </a:r>
            <a:endParaRPr lang="en-US" sz="2400" dirty="0"/>
          </a:p>
          <a:p>
            <a:r>
              <a:rPr lang="en-US" sz="2400" dirty="0" smtClean="0"/>
              <a:t>–Site of Convection Currents </a:t>
            </a:r>
          </a:p>
          <a:p>
            <a:r>
              <a:rPr lang="en-US" sz="2400" dirty="0" smtClean="0"/>
              <a:t>--Why is Earth so hot?</a:t>
            </a:r>
          </a:p>
          <a:p>
            <a:r>
              <a:rPr lang="en-US" sz="2400" i="1" dirty="0" smtClean="0"/>
              <a:t>(CLICK on EARTH)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495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latin typeface="Arial"/>
                <a:cs typeface="Arial"/>
              </a:rPr>
              <a:t>Why is Earth so Hot?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914400"/>
            <a:ext cx="6781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Gravitational contraction—Gravity causes Earth’s center to squeeze together=pressure=release of heat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Residual </a:t>
            </a:r>
            <a:r>
              <a:rPr lang="en-US" sz="2400" dirty="0"/>
              <a:t>heat from Earth’s </a:t>
            </a:r>
            <a:r>
              <a:rPr lang="en-US" sz="2400" dirty="0" smtClean="0"/>
              <a:t>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Frictional </a:t>
            </a:r>
            <a:r>
              <a:rPr lang="en-US" sz="2400" dirty="0"/>
              <a:t>heating from convection currents (rocks rub during convection</a:t>
            </a:r>
            <a:r>
              <a:rPr lang="en-US" sz="2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Radioactive </a:t>
            </a:r>
            <a:r>
              <a:rPr lang="en-US" sz="2400" dirty="0"/>
              <a:t>decay = 50% of Earth’s internal heat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733800"/>
            <a:ext cx="5153182" cy="289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5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5867400" cy="5032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304800"/>
            <a:ext cx="662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Arial"/>
                <a:cs typeface="Arial"/>
              </a:rPr>
              <a:t>Evidence of Earth’s Composition</a:t>
            </a:r>
            <a:endParaRPr lang="en-US" sz="3200" b="1" u="sng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7620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Arial"/>
                <a:cs typeface="Arial"/>
              </a:rPr>
              <a:t>Reason #1 = Seismic Waves</a:t>
            </a:r>
            <a:r>
              <a:rPr lang="en-US" sz="2000" dirty="0" smtClean="0">
                <a:latin typeface="Arial"/>
                <a:cs typeface="Arial"/>
              </a:rPr>
              <a:t>—Earthquakes cause energy waves—P waves go through core BUT S waves can’t pass through liquid outer core</a:t>
            </a:r>
          </a:p>
        </p:txBody>
      </p:sp>
    </p:spTree>
    <p:extLst>
      <p:ext uri="{BB962C8B-B14F-4D97-AF65-F5344CB8AC3E}">
        <p14:creationId xmlns:p14="http://schemas.microsoft.com/office/powerpoint/2010/main" val="1530695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19200"/>
            <a:ext cx="44196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5400" y="731696"/>
            <a:ext cx="4953000" cy="6093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 smtClean="0"/>
              <a:t>Geodynamo</a:t>
            </a:r>
            <a:r>
              <a:rPr lang="en-US" sz="2600" b="1" dirty="0" smtClean="0"/>
              <a:t> </a:t>
            </a:r>
            <a:endParaRPr lang="en-US" sz="2600" b="1" dirty="0"/>
          </a:p>
          <a:p>
            <a:r>
              <a:rPr lang="en-US" sz="2600" dirty="0"/>
              <a:t>-The Earth’s magnetic field is produced by the </a:t>
            </a:r>
            <a:r>
              <a:rPr lang="en-US" sz="2600" b="1" i="1" dirty="0" err="1"/>
              <a:t>geodynamo</a:t>
            </a:r>
            <a:r>
              <a:rPr lang="en-US" sz="2600" b="1" i="1" dirty="0"/>
              <a:t> </a:t>
            </a:r>
          </a:p>
          <a:p>
            <a:r>
              <a:rPr lang="en-US" sz="2600" dirty="0"/>
              <a:t>-Flow in the liquid iron outer core creates a magnetic </a:t>
            </a:r>
            <a:r>
              <a:rPr lang="en-US" sz="2600" dirty="0" smtClean="0"/>
              <a:t>field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 </a:t>
            </a:r>
            <a:r>
              <a:rPr lang="en-US" sz="2600" b="1" dirty="0"/>
              <a:t>Magnetic </a:t>
            </a:r>
            <a:r>
              <a:rPr lang="en-US" sz="2600" b="1" dirty="0" smtClean="0"/>
              <a:t>field</a:t>
            </a:r>
          </a:p>
          <a:p>
            <a:r>
              <a:rPr lang="en-US" sz="2600" b="1" dirty="0" smtClean="0"/>
              <a:t> </a:t>
            </a:r>
            <a:r>
              <a:rPr lang="en-US" sz="2600" dirty="0"/>
              <a:t>- region affected by force emanating from a magnet - grows stronger as separating distance decreases - attracts or repels magnetically charged or moving electrically charged objects - compasses work because Earth is a large magnet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228600"/>
            <a:ext cx="594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Arial"/>
                <a:cs typeface="Arial"/>
              </a:rPr>
              <a:t>Reason #2: Earth’s Magnetic Field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5181600" cy="4525963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pPr>
              <a:buNone/>
            </a:pPr>
            <a:r>
              <a:rPr lang="en-US" dirty="0"/>
              <a:t>Earth’s Components </a:t>
            </a:r>
          </a:p>
          <a:p>
            <a:pPr>
              <a:buNone/>
            </a:pPr>
            <a:r>
              <a:rPr lang="en-US" dirty="0" smtClean="0"/>
              <a:t>O Earth’s </a:t>
            </a:r>
            <a:r>
              <a:rPr lang="en-US" dirty="0"/>
              <a:t>elemental composition reflects mostly heavier elements not blown away by solar wind during formation of the solar system </a:t>
            </a:r>
            <a:endParaRPr lang="en-US" b="1" dirty="0"/>
          </a:p>
          <a:p>
            <a:pPr>
              <a:buNone/>
            </a:pPr>
            <a:r>
              <a:rPr lang="en-US" dirty="0" smtClean="0"/>
              <a:t>O Most </a:t>
            </a:r>
            <a:r>
              <a:rPr lang="en-US" dirty="0"/>
              <a:t>abundant elements </a:t>
            </a:r>
          </a:p>
          <a:p>
            <a:pPr>
              <a:buNone/>
            </a:pPr>
            <a:r>
              <a:rPr lang="en-US" dirty="0" smtClean="0"/>
              <a:t>O Fe</a:t>
            </a:r>
            <a:r>
              <a:rPr lang="en-US" dirty="0"/>
              <a:t>, O, Si, Mg </a:t>
            </a:r>
          </a:p>
          <a:p>
            <a:pPr>
              <a:buNone/>
            </a:pPr>
            <a:r>
              <a:rPr lang="en-US" dirty="0" smtClean="0"/>
              <a:t>O Most </a:t>
            </a:r>
            <a:r>
              <a:rPr lang="en-US" dirty="0"/>
              <a:t>common minerals consist of silica (SiO2) mixed in </a:t>
            </a:r>
            <a:r>
              <a:rPr lang="en-US" dirty="0" smtClean="0"/>
              <a:t>varying proportions </a:t>
            </a:r>
            <a:r>
              <a:rPr lang="en-US" dirty="0"/>
              <a:t>with other elements such as Fe, Mg, Al, Ca, K, Na </a:t>
            </a:r>
          </a:p>
          <a:p>
            <a:pPr>
              <a:buNone/>
            </a:pPr>
            <a:r>
              <a:rPr lang="en-US" dirty="0" smtClean="0"/>
              <a:t>O </a:t>
            </a:r>
            <a:r>
              <a:rPr lang="en-US" b="1" dirty="0" err="1" smtClean="0"/>
              <a:t>Felsic</a:t>
            </a:r>
            <a:r>
              <a:rPr lang="en-US" b="1" dirty="0" smtClean="0"/>
              <a:t> </a:t>
            </a:r>
            <a:r>
              <a:rPr lang="en-US" b="1" dirty="0"/>
              <a:t>= more silica (less Fe/Mg) &amp; less dense </a:t>
            </a:r>
          </a:p>
          <a:p>
            <a:pPr>
              <a:buNone/>
            </a:pPr>
            <a:r>
              <a:rPr lang="en-US" dirty="0" smtClean="0"/>
              <a:t>O E.g</a:t>
            </a:r>
            <a:r>
              <a:rPr lang="en-US" dirty="0"/>
              <a:t>. Granite </a:t>
            </a:r>
          </a:p>
          <a:p>
            <a:pPr>
              <a:buNone/>
            </a:pPr>
            <a:r>
              <a:rPr lang="en-US" dirty="0" smtClean="0"/>
              <a:t>O </a:t>
            </a:r>
            <a:r>
              <a:rPr lang="en-US" b="1" dirty="0" err="1" smtClean="0"/>
              <a:t>Mafic</a:t>
            </a:r>
            <a:r>
              <a:rPr lang="en-US" b="1" dirty="0" smtClean="0"/>
              <a:t> </a:t>
            </a:r>
            <a:r>
              <a:rPr lang="en-US" b="1" dirty="0"/>
              <a:t>= less silica (more Fe/Mg) </a:t>
            </a:r>
          </a:p>
          <a:p>
            <a:pPr>
              <a:buNone/>
            </a:pPr>
            <a:r>
              <a:rPr lang="en-US" dirty="0" smtClean="0"/>
              <a:t>      &amp; </a:t>
            </a:r>
            <a:r>
              <a:rPr lang="en-US" dirty="0"/>
              <a:t>more dense </a:t>
            </a:r>
          </a:p>
          <a:p>
            <a:pPr>
              <a:buNone/>
            </a:pPr>
            <a:r>
              <a:rPr lang="en-US" dirty="0" smtClean="0"/>
              <a:t>O E.g</a:t>
            </a:r>
            <a:r>
              <a:rPr lang="en-US" dirty="0"/>
              <a:t>. </a:t>
            </a:r>
            <a:r>
              <a:rPr lang="en-US" dirty="0" err="1"/>
              <a:t>Gabbro</a:t>
            </a:r>
            <a:r>
              <a:rPr lang="en-US" dirty="0"/>
              <a:t> / Basalt </a:t>
            </a:r>
          </a:p>
          <a:p>
            <a:pPr>
              <a:buNone/>
            </a:pPr>
            <a:r>
              <a:rPr lang="en-US" dirty="0" smtClean="0"/>
              <a:t>O Range</a:t>
            </a:r>
            <a:r>
              <a:rPr lang="en-US" dirty="0"/>
              <a:t>: </a:t>
            </a:r>
            <a:r>
              <a:rPr lang="en-US" b="1" dirty="0" err="1"/>
              <a:t>Felsic</a:t>
            </a:r>
            <a:r>
              <a:rPr lang="en-US" b="1" dirty="0"/>
              <a:t> / Intermediate / </a:t>
            </a:r>
            <a:r>
              <a:rPr lang="en-US" b="1" dirty="0" err="1"/>
              <a:t>Mafic</a:t>
            </a:r>
            <a:r>
              <a:rPr lang="en-US" b="1" dirty="0"/>
              <a:t> / </a:t>
            </a:r>
            <a:r>
              <a:rPr lang="en-US" b="1" dirty="0" err="1"/>
              <a:t>Ultramafic</a:t>
            </a:r>
            <a:r>
              <a:rPr lang="en-US" b="1" dirty="0"/>
              <a:t> 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57800" y="304800"/>
            <a:ext cx="3886200" cy="4227731"/>
            <a:chOff x="5257801" y="1143000"/>
            <a:chExt cx="3886200" cy="422773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57801" y="1143000"/>
              <a:ext cx="3886200" cy="385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6096000" y="4724400"/>
              <a:ext cx="2438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/>
            </a:p>
            <a:p>
              <a:r>
                <a:rPr lang="en-US" b="1" u="sng" dirty="0"/>
                <a:t>Bulk Earth composition </a:t>
              </a:r>
              <a:endParaRPr lang="en-US" u="sng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086600" y="1905000"/>
              <a:ext cx="609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/>
            </a:p>
            <a:p>
              <a:r>
                <a:rPr lang="en-US" b="1" dirty="0"/>
                <a:t>35% 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91200" y="2971800"/>
              <a:ext cx="609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/>
            </a:p>
            <a:p>
              <a:r>
                <a:rPr lang="en-US" b="1" dirty="0">
                  <a:solidFill>
                    <a:schemeClr val="bg1"/>
                  </a:solidFill>
                </a:rPr>
                <a:t>30%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0400" y="4267200"/>
              <a:ext cx="609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/>
            </a:p>
            <a:p>
              <a:r>
                <a:rPr lang="en-US" b="1" dirty="0"/>
                <a:t>15% 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077200" y="3581400"/>
              <a:ext cx="685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/>
            </a:p>
            <a:p>
              <a:r>
                <a:rPr lang="en-US" b="1" dirty="0"/>
                <a:t>10% 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29600" y="2819400"/>
              <a:ext cx="76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/>
            </a:p>
            <a:p>
              <a:r>
                <a:rPr lang="en-US" b="1" dirty="0"/>
                <a:t>10%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399" y="4953000"/>
            <a:ext cx="9144001" cy="1601557"/>
            <a:chOff x="0" y="5256443"/>
            <a:chExt cx="9144001" cy="160155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257800"/>
              <a:ext cx="25146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14600" y="5257800"/>
              <a:ext cx="22860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0600" y="5257800"/>
              <a:ext cx="21336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1" y="5256443"/>
              <a:ext cx="2209800" cy="1601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Earth </a:t>
            </a:r>
            <a:r>
              <a:rPr lang="en-US" dirty="0"/>
              <a:t>Materials </a:t>
            </a:r>
          </a:p>
          <a:p>
            <a:pPr>
              <a:buNone/>
            </a:pPr>
            <a:r>
              <a:rPr lang="en-US" dirty="0"/>
              <a:t>•Metals – Solids made of metallic elements. </a:t>
            </a:r>
          </a:p>
          <a:p>
            <a:pPr>
              <a:buNone/>
            </a:pPr>
            <a:r>
              <a:rPr lang="en-US" dirty="0"/>
              <a:t>•Melts – Rocks that have been heated to a liquid. </a:t>
            </a:r>
          </a:p>
          <a:p>
            <a:pPr>
              <a:buNone/>
            </a:pPr>
            <a:r>
              <a:rPr lang="en-US" dirty="0"/>
              <a:t>–Magma – Molten rock beneath the surface. </a:t>
            </a:r>
          </a:p>
          <a:p>
            <a:pPr>
              <a:buNone/>
            </a:pPr>
            <a:r>
              <a:rPr lang="en-US" dirty="0"/>
              <a:t>–Lava – Molten rock at the surface. </a:t>
            </a:r>
          </a:p>
          <a:p>
            <a:pPr>
              <a:buNone/>
            </a:pPr>
            <a:r>
              <a:rPr lang="en-US" dirty="0"/>
              <a:t>•Volatiles – Materials that turn into gas at surface temps. </a:t>
            </a:r>
          </a:p>
          <a:p>
            <a:pPr>
              <a:buNone/>
            </a:pPr>
            <a:r>
              <a:rPr lang="en-US" dirty="0"/>
              <a:t>–H2O, CO2, CH4, and SO2 </a:t>
            </a:r>
          </a:p>
          <a:p>
            <a:pPr>
              <a:buNone/>
            </a:pPr>
            <a:r>
              <a:rPr lang="en-US" dirty="0"/>
              <a:t>–Volatiles are released from volcanic eruption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4345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743450"/>
            <a:ext cx="3048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724400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90600"/>
            <a:ext cx="510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–</a:t>
            </a:r>
            <a:r>
              <a:rPr lang="en-US" sz="2400" b="1" dirty="0"/>
              <a:t>Crust </a:t>
            </a:r>
          </a:p>
          <a:p>
            <a:r>
              <a:rPr lang="en-US" sz="2400" dirty="0"/>
              <a:t>•Continental </a:t>
            </a:r>
          </a:p>
          <a:p>
            <a:r>
              <a:rPr lang="en-US" sz="2400" dirty="0"/>
              <a:t>•Oceanic </a:t>
            </a:r>
          </a:p>
          <a:p>
            <a:r>
              <a:rPr lang="en-US" sz="2400" dirty="0"/>
              <a:t>–</a:t>
            </a:r>
            <a:r>
              <a:rPr lang="en-US" sz="2400" b="1" dirty="0"/>
              <a:t>Mantle </a:t>
            </a:r>
          </a:p>
          <a:p>
            <a:r>
              <a:rPr lang="en-US" sz="2400" dirty="0"/>
              <a:t>•Upper </a:t>
            </a:r>
          </a:p>
          <a:p>
            <a:r>
              <a:rPr lang="en-US" sz="2400" dirty="0"/>
              <a:t>•Lower </a:t>
            </a:r>
          </a:p>
          <a:p>
            <a:r>
              <a:rPr lang="en-US" sz="2400" dirty="0"/>
              <a:t>–</a:t>
            </a:r>
            <a:r>
              <a:rPr lang="en-US" sz="2400" b="1" dirty="0"/>
              <a:t>Core </a:t>
            </a:r>
          </a:p>
          <a:p>
            <a:r>
              <a:rPr lang="en-US" sz="2400" dirty="0"/>
              <a:t>•Outer – Liquid </a:t>
            </a:r>
          </a:p>
          <a:p>
            <a:r>
              <a:rPr lang="en-US" sz="2400" dirty="0"/>
              <a:t>•Inner – Solid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3091"/>
            <a:ext cx="8305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4000" b="1" u="sng" dirty="0"/>
              <a:t>Earth’s </a:t>
            </a:r>
            <a:r>
              <a:rPr lang="en-US" sz="4000" b="1" u="sng" dirty="0" smtClean="0"/>
              <a:t>Layers: Based on Composition   </a:t>
            </a:r>
            <a:endParaRPr lang="en-US" sz="4000" b="1" u="sn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066800"/>
            <a:ext cx="576826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0"/>
            <a:ext cx="467457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7924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3200" b="1" u="sng" dirty="0"/>
              <a:t>The Crust </a:t>
            </a:r>
          </a:p>
          <a:p>
            <a:r>
              <a:rPr lang="en-US" sz="2400" dirty="0"/>
              <a:t>•The outermost “skin” of Earth with variable thickness. </a:t>
            </a:r>
          </a:p>
          <a:p>
            <a:r>
              <a:rPr lang="en-US" sz="2400" dirty="0"/>
              <a:t>–Thickest under mountain ranges (70 km – 40 miles). </a:t>
            </a:r>
          </a:p>
          <a:p>
            <a:r>
              <a:rPr lang="en-US" sz="2400" dirty="0"/>
              <a:t>–Thinnest under mid-ocean ridges (3 km – 2 miles). </a:t>
            </a:r>
          </a:p>
          <a:p>
            <a:r>
              <a:rPr lang="en-US" sz="2400" dirty="0"/>
              <a:t>•The </a:t>
            </a:r>
            <a:r>
              <a:rPr lang="en-US" sz="2400" dirty="0" err="1"/>
              <a:t>Mohorovičić</a:t>
            </a:r>
            <a:r>
              <a:rPr lang="en-US" sz="2400" dirty="0"/>
              <a:t> discontinuity or </a:t>
            </a:r>
            <a:r>
              <a:rPr lang="en-US" sz="2400" i="1" dirty="0"/>
              <a:t>“</a:t>
            </a:r>
            <a:r>
              <a:rPr lang="en-US" sz="2400" i="1" dirty="0" err="1"/>
              <a:t>Moho</a:t>
            </a:r>
            <a:r>
              <a:rPr lang="en-US" sz="2400" i="1" dirty="0"/>
              <a:t>” is the lower boundary. </a:t>
            </a:r>
          </a:p>
          <a:p>
            <a:r>
              <a:rPr lang="en-US" sz="2400" dirty="0"/>
              <a:t>–Separates the crust from the upper mantle. </a:t>
            </a:r>
          </a:p>
          <a:p>
            <a:r>
              <a:rPr lang="en-US" sz="2400" dirty="0"/>
              <a:t>–Discovered in 1909 by </a:t>
            </a:r>
            <a:r>
              <a:rPr lang="en-US" sz="2400" dirty="0" err="1"/>
              <a:t>Andrija</a:t>
            </a:r>
            <a:r>
              <a:rPr lang="en-US" sz="2400" dirty="0"/>
              <a:t> </a:t>
            </a:r>
            <a:r>
              <a:rPr lang="en-US" sz="2400" dirty="0" err="1"/>
              <a:t>Mohorovicic</a:t>
            </a:r>
            <a:r>
              <a:rPr lang="en-US" sz="2400" dirty="0"/>
              <a:t>. </a:t>
            </a:r>
          </a:p>
          <a:p>
            <a:r>
              <a:rPr lang="en-US" sz="2400" dirty="0"/>
              <a:t>–Marked by a change in the velocity of seismic P waves.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/>
              <a:t>Two </a:t>
            </a:r>
            <a:r>
              <a:rPr lang="en-US" sz="3600" b="1" u="sng" dirty="0"/>
              <a:t>Types of Crust </a:t>
            </a:r>
          </a:p>
          <a:p>
            <a:r>
              <a:rPr lang="en-US" sz="3600" dirty="0"/>
              <a:t>•</a:t>
            </a:r>
            <a:r>
              <a:rPr lang="en-US" sz="3600" b="1" i="1" dirty="0"/>
              <a:t>Continental</a:t>
            </a:r>
            <a:r>
              <a:rPr lang="en-US" sz="3600" dirty="0"/>
              <a:t> crust – Underlies the continents. </a:t>
            </a:r>
          </a:p>
          <a:p>
            <a:r>
              <a:rPr lang="en-US" sz="3600" dirty="0"/>
              <a:t>–Avg. rock density about 2.7 g/cm</a:t>
            </a:r>
            <a:r>
              <a:rPr lang="en-US" sz="3600" baseline="30000" dirty="0"/>
              <a:t>3</a:t>
            </a:r>
            <a:r>
              <a:rPr lang="en-US" sz="3600" dirty="0"/>
              <a:t>. </a:t>
            </a:r>
          </a:p>
          <a:p>
            <a:r>
              <a:rPr lang="en-US" sz="3600" dirty="0"/>
              <a:t>–Avg. thickness 35-40 km. </a:t>
            </a:r>
          </a:p>
          <a:p>
            <a:r>
              <a:rPr lang="en-US" sz="3600" dirty="0"/>
              <a:t>–</a:t>
            </a:r>
            <a:r>
              <a:rPr lang="en-US" sz="3600" dirty="0" err="1"/>
              <a:t>Felsic</a:t>
            </a:r>
            <a:r>
              <a:rPr lang="en-US" sz="3600" dirty="0"/>
              <a:t> composition. Avg. rock type = Granite </a:t>
            </a:r>
          </a:p>
          <a:p>
            <a:r>
              <a:rPr lang="en-US" sz="3600" dirty="0"/>
              <a:t>•</a:t>
            </a:r>
            <a:r>
              <a:rPr lang="en-US" sz="3600" b="1" i="1" dirty="0"/>
              <a:t>Oceanic</a:t>
            </a:r>
            <a:r>
              <a:rPr lang="en-US" sz="3600" dirty="0"/>
              <a:t> crust – Underlies the ocean basins. </a:t>
            </a:r>
          </a:p>
          <a:p>
            <a:r>
              <a:rPr lang="en-US" sz="3600" dirty="0"/>
              <a:t>–Density about 3.0 g/cm</a:t>
            </a:r>
            <a:r>
              <a:rPr lang="en-US" sz="3600" baseline="30000" dirty="0"/>
              <a:t>3</a:t>
            </a:r>
            <a:r>
              <a:rPr lang="en-US" sz="3600" dirty="0"/>
              <a:t>. </a:t>
            </a:r>
          </a:p>
          <a:p>
            <a:r>
              <a:rPr lang="en-US" sz="3600" dirty="0"/>
              <a:t>–Avg. thickness 7-10 km. </a:t>
            </a:r>
          </a:p>
          <a:p>
            <a:r>
              <a:rPr lang="en-US" sz="3600" dirty="0"/>
              <a:t>–</a:t>
            </a:r>
            <a:r>
              <a:rPr lang="en-US" sz="3600" dirty="0" err="1"/>
              <a:t>Mafic</a:t>
            </a:r>
            <a:r>
              <a:rPr lang="en-US" sz="3600" dirty="0"/>
              <a:t> composition </a:t>
            </a:r>
          </a:p>
          <a:p>
            <a:r>
              <a:rPr lang="en-US" sz="3600" dirty="0"/>
              <a:t>Avg. rock type = </a:t>
            </a:r>
            <a:r>
              <a:rPr lang="en-US" sz="3600" dirty="0" smtClean="0"/>
              <a:t>Basalt/Gabbro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5052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8153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3600" b="1" u="sng" dirty="0"/>
              <a:t>Crustal Composition </a:t>
            </a:r>
          </a:p>
          <a:p>
            <a:r>
              <a:rPr lang="en-US" sz="2400" dirty="0"/>
              <a:t>•98.5% of the crust is comprised of just 8 elements. </a:t>
            </a:r>
          </a:p>
          <a:p>
            <a:r>
              <a:rPr lang="en-US" sz="2400" dirty="0"/>
              <a:t>•Oxygen is (by far!) the most abundant element in the crust. </a:t>
            </a:r>
          </a:p>
          <a:p>
            <a:r>
              <a:rPr lang="en-US" sz="2400" dirty="0"/>
              <a:t>–This reflects the importance of silicate (SiO</a:t>
            </a:r>
            <a:r>
              <a:rPr lang="en-US" sz="2400" baseline="-25000" dirty="0"/>
              <a:t>2</a:t>
            </a:r>
            <a:r>
              <a:rPr lang="en-US" sz="2400" dirty="0"/>
              <a:t>-based) minerals. </a:t>
            </a:r>
          </a:p>
          <a:p>
            <a:r>
              <a:rPr lang="en-US" sz="2400" dirty="0"/>
              <a:t>–As a large atom, oxygen occupies ~93% of crustal volume.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1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bg1"/>
                </a:solidFill>
              </a:rPr>
              <a:t>Earth’s </a:t>
            </a:r>
            <a:r>
              <a:rPr lang="en-US" sz="3600" b="1" u="sng" dirty="0">
                <a:solidFill>
                  <a:schemeClr val="bg1"/>
                </a:solidFill>
              </a:rPr>
              <a:t>Mantle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•Viscoelastic Solid layer </a:t>
            </a:r>
            <a:r>
              <a:rPr lang="en-US" sz="2800" dirty="0">
                <a:solidFill>
                  <a:schemeClr val="bg1"/>
                </a:solidFill>
              </a:rPr>
              <a:t>between the crust and the </a:t>
            </a:r>
            <a:r>
              <a:rPr lang="en-US" sz="2800" dirty="0" smtClean="0">
                <a:solidFill>
                  <a:schemeClr val="bg1"/>
                </a:solidFill>
              </a:rPr>
              <a:t>core 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•2,885 km </a:t>
            </a:r>
            <a:r>
              <a:rPr lang="en-US" sz="2800" dirty="0" smtClean="0">
                <a:solidFill>
                  <a:schemeClr val="bg1"/>
                </a:solidFill>
              </a:rPr>
              <a:t>thick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&amp; 65% </a:t>
            </a:r>
            <a:r>
              <a:rPr lang="en-US" sz="2800" dirty="0">
                <a:solidFill>
                  <a:schemeClr val="bg1"/>
                </a:solidFill>
              </a:rPr>
              <a:t>of Earth’s </a:t>
            </a:r>
            <a:r>
              <a:rPr lang="en-US" sz="2800" dirty="0" smtClean="0">
                <a:solidFill>
                  <a:schemeClr val="bg1"/>
                </a:solidFill>
              </a:rPr>
              <a:t>mass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•Mantle composition = </a:t>
            </a:r>
            <a:r>
              <a:rPr lang="en-US" sz="2800" dirty="0" smtClean="0">
                <a:solidFill>
                  <a:schemeClr val="bg1"/>
                </a:solidFill>
              </a:rPr>
              <a:t>Si, O, Fe, Mg 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•Below ~100-150 km, the rock is hot enough to flow.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•It </a:t>
            </a:r>
            <a:r>
              <a:rPr lang="en-US" sz="2800" dirty="0" err="1">
                <a:solidFill>
                  <a:schemeClr val="bg1"/>
                </a:solidFill>
              </a:rPr>
              <a:t>convects</a:t>
            </a:r>
            <a:r>
              <a:rPr lang="en-US" sz="2800" dirty="0">
                <a:solidFill>
                  <a:schemeClr val="bg1"/>
                </a:solidFill>
              </a:rPr>
              <a:t>: hot mantle rises, cold mantle sinks. 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29896"/>
            <a:ext cx="9143999" cy="282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600200"/>
            <a:ext cx="5486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0" y="1"/>
            <a:ext cx="67056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bg1"/>
                </a:solidFill>
              </a:rPr>
              <a:t>The Core (33% of Earth’s Mass) </a:t>
            </a:r>
            <a:endParaRPr lang="en-US" sz="3600" b="1" u="sng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•An iron-rich sphere with a radius of 3,471 km.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•2 components with differing seismic wave behavior.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•Flow in the outer core generates the magnetic </a:t>
            </a:r>
            <a:r>
              <a:rPr lang="en-US" sz="2000" dirty="0" smtClean="0">
                <a:solidFill>
                  <a:schemeClr val="bg1"/>
                </a:solidFill>
              </a:rPr>
              <a:t>field—causes Aurora Borealis  (click to see video)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–</a:t>
            </a:r>
            <a:r>
              <a:rPr lang="en-US" sz="2000" u="sng" dirty="0">
                <a:solidFill>
                  <a:srgbClr val="FF0000"/>
                </a:solidFill>
              </a:rPr>
              <a:t>Outer core </a:t>
            </a:r>
          </a:p>
          <a:p>
            <a:r>
              <a:rPr lang="en-US" sz="2000" dirty="0">
                <a:solidFill>
                  <a:schemeClr val="bg1"/>
                </a:solidFill>
              </a:rPr>
              <a:t>•</a:t>
            </a:r>
            <a:r>
              <a:rPr lang="en-US" sz="2000" b="1" i="1" dirty="0">
                <a:solidFill>
                  <a:schemeClr val="bg1"/>
                </a:solidFill>
              </a:rPr>
              <a:t>Liquid</a:t>
            </a:r>
            <a:r>
              <a:rPr lang="en-US" sz="2000" dirty="0">
                <a:solidFill>
                  <a:schemeClr val="bg1"/>
                </a:solidFill>
              </a:rPr>
              <a:t> iron-nickel-</a:t>
            </a:r>
            <a:r>
              <a:rPr lang="en-US" sz="2000" dirty="0" smtClean="0">
                <a:solidFill>
                  <a:schemeClr val="bg1"/>
                </a:solidFill>
              </a:rPr>
              <a:t>sulfur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Flow generates convection </a:t>
            </a:r>
          </a:p>
          <a:p>
            <a:r>
              <a:rPr lang="en-US" sz="2000" dirty="0">
                <a:solidFill>
                  <a:schemeClr val="bg1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urrents = Earth’s magnetic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field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•2,255 km thick </a:t>
            </a:r>
          </a:p>
          <a:p>
            <a:r>
              <a:rPr lang="en-US" sz="2000" dirty="0">
                <a:solidFill>
                  <a:schemeClr val="bg1"/>
                </a:solidFill>
              </a:rPr>
              <a:t>•Density – 10-12 g/cm3 </a:t>
            </a:r>
          </a:p>
          <a:p>
            <a:r>
              <a:rPr lang="en-US" sz="2000" dirty="0">
                <a:solidFill>
                  <a:schemeClr val="bg1"/>
                </a:solidFill>
              </a:rPr>
              <a:t>–</a:t>
            </a:r>
            <a:r>
              <a:rPr lang="en-US" sz="2000" dirty="0">
                <a:solidFill>
                  <a:srgbClr val="FFFF00"/>
                </a:solidFill>
              </a:rPr>
              <a:t>Inner core </a:t>
            </a:r>
          </a:p>
          <a:p>
            <a:r>
              <a:rPr lang="en-US" sz="2000" dirty="0">
                <a:solidFill>
                  <a:schemeClr val="bg1"/>
                </a:solidFill>
              </a:rPr>
              <a:t>•</a:t>
            </a:r>
            <a:r>
              <a:rPr lang="en-US" sz="2000" b="1" i="1" dirty="0">
                <a:solidFill>
                  <a:schemeClr val="bg1"/>
                </a:solidFill>
              </a:rPr>
              <a:t>Solid</a:t>
            </a:r>
            <a:r>
              <a:rPr lang="en-US" sz="2000" dirty="0">
                <a:solidFill>
                  <a:schemeClr val="bg1"/>
                </a:solidFill>
              </a:rPr>
              <a:t> iron-nickel alloy </a:t>
            </a:r>
            <a:r>
              <a:rPr lang="en-US" sz="2000" dirty="0" smtClean="0">
                <a:solidFill>
                  <a:schemeClr val="bg1"/>
                </a:solidFill>
              </a:rPr>
              <a:t>due to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Immense pressure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•Radius of 1,220 km.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•Density – 13 g/cm3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784</Words>
  <Application>Microsoft Office PowerPoint</Application>
  <PresentationFormat>On-screen Show (4:3)</PresentationFormat>
  <Paragraphs>116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Agency FB</vt:lpstr>
      <vt:lpstr>Arial</vt:lpstr>
      <vt:lpstr>Calibri</vt:lpstr>
      <vt:lpstr>Office Theme</vt:lpstr>
      <vt:lpstr> The Structure &amp; Composition of The Earth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 The Structure &amp; Composition of The Earth</dc:title>
  <dc:creator>TONQUIN FAMILY</dc:creator>
  <cp:lastModifiedBy>Tracey Mahon</cp:lastModifiedBy>
  <cp:revision>16</cp:revision>
  <cp:lastPrinted>2016-10-03T01:15:28Z</cp:lastPrinted>
  <dcterms:created xsi:type="dcterms:W3CDTF">2014-06-20T15:21:13Z</dcterms:created>
  <dcterms:modified xsi:type="dcterms:W3CDTF">2016-10-03T12:22:35Z</dcterms:modified>
</cp:coreProperties>
</file>